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표지 : 이미지 교체 예정</a:t>
            </a:r>
            <a:endParaRPr/>
          </a:p>
        </p:txBody>
      </p:sp>
      <p:sp>
        <p:nvSpPr>
          <p:cNvPr id="109" name="Google Shape;10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aec33f549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aec33f549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aec33f549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aaec33f549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aec33f549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aaec33f549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aec33f549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aaec33f549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aec33f549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aec33f549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aec33f549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aaec33f549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aec33f549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/>
        </p:nvSpPr>
        <p:spPr>
          <a:xfrm>
            <a:off x="983632" y="2095201"/>
            <a:ext cx="8245702" cy="1451348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900" u="none" cap="none" strike="noStrike">
                <a:solidFill>
                  <a:srgbClr val="67BDC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" u="none" cap="none" strike="noStrike">
                <a:solidFill>
                  <a:srgbClr val="67BDC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800" u="none" cap="none" strike="noStrike">
                <a:solidFill>
                  <a:srgbClr val="02BDB6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" type="body"/>
          </p:nvPr>
        </p:nvSpPr>
        <p:spPr>
          <a:xfrm>
            <a:off x="1036002" y="2732724"/>
            <a:ext cx="8402637" cy="823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b="1" sz="4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>
            <a:alpha val="29803"/>
          </a:schemeClr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269241" y="1372096"/>
            <a:ext cx="11653523" cy="1936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1148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4D60"/>
              </a:buClr>
              <a:buSzPts val="2880"/>
              <a:buFont typeface="Noto Sans Symbols"/>
              <a:buChar char="✔"/>
              <a:defRPr b="1" sz="2880">
                <a:solidFill>
                  <a:srgbClr val="224D6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24D60"/>
              </a:buClr>
              <a:buSzPts val="2160"/>
              <a:buFont typeface="Noto Sans Symbols"/>
              <a:buChar char="▪"/>
              <a:defRPr sz="2160">
                <a:solidFill>
                  <a:srgbClr val="224D60"/>
                </a:solidFill>
              </a:defRPr>
            </a:lvl2pPr>
            <a:lvl3pPr indent="-3505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24D60"/>
              </a:buClr>
              <a:buSzPts val="1920"/>
              <a:buChar char="•"/>
              <a:defRPr sz="1920">
                <a:solidFill>
                  <a:srgbClr val="224D60"/>
                </a:solidFill>
              </a:defRPr>
            </a:lvl3pPr>
            <a:lvl4pPr indent="-3352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24D60"/>
              </a:buClr>
              <a:buSzPts val="1680"/>
              <a:buChar char="•"/>
              <a:defRPr sz="1679">
                <a:solidFill>
                  <a:srgbClr val="224D60"/>
                </a:solidFill>
              </a:defRPr>
            </a:lvl4pPr>
            <a:lvl5pPr indent="-3352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24D60"/>
              </a:buClr>
              <a:buSzPts val="1680"/>
              <a:buChar char="•"/>
              <a:defRPr sz="1679">
                <a:solidFill>
                  <a:srgbClr val="224D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269240" y="282049"/>
            <a:ext cx="11655840" cy="899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4D60"/>
              </a:buClr>
              <a:buSzPts val="3840"/>
              <a:buFont typeface="Arial"/>
              <a:buNone/>
              <a:defRPr b="1" sz="3840">
                <a:solidFill>
                  <a:srgbClr val="224D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" name="Google Shape;99;p15"/>
          <p:cNvCxnSpPr/>
          <p:nvPr/>
        </p:nvCxnSpPr>
        <p:spPr>
          <a:xfrm>
            <a:off x="392966" y="1181713"/>
            <a:ext cx="11799034" cy="0"/>
          </a:xfrm>
          <a:prstGeom prst="straightConnector1">
            <a:avLst/>
          </a:prstGeom>
          <a:noFill/>
          <a:ln cap="flat" cmpd="sng" w="76200">
            <a:solidFill>
              <a:srgbClr val="224D6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1170653" y="2721937"/>
            <a:ext cx="10924930" cy="849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4D60"/>
              </a:buClr>
              <a:buSzPts val="4800"/>
              <a:buFont typeface="Arial"/>
              <a:buNone/>
              <a:defRPr b="1" sz="4800">
                <a:solidFill>
                  <a:srgbClr val="224D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3" name="Google Shape;103;p16"/>
          <p:cNvCxnSpPr/>
          <p:nvPr/>
        </p:nvCxnSpPr>
        <p:spPr>
          <a:xfrm>
            <a:off x="1084243" y="2618075"/>
            <a:ext cx="0" cy="1019356"/>
          </a:xfrm>
          <a:prstGeom prst="straightConnector1">
            <a:avLst/>
          </a:prstGeom>
          <a:noFill/>
          <a:ln cap="flat" cmpd="sng" w="101600">
            <a:solidFill>
              <a:srgbClr val="224D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6"/>
          <p:cNvCxnSpPr/>
          <p:nvPr/>
        </p:nvCxnSpPr>
        <p:spPr>
          <a:xfrm>
            <a:off x="392966" y="145435"/>
            <a:ext cx="11799034" cy="0"/>
          </a:xfrm>
          <a:prstGeom prst="straightConnector1">
            <a:avLst/>
          </a:prstGeom>
          <a:noFill/>
          <a:ln cap="flat" cmpd="sng" w="76200">
            <a:solidFill>
              <a:srgbClr val="224D6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9318073" y="6494146"/>
            <a:ext cx="2743200" cy="36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4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27038" y="1401763"/>
            <a:ext cx="11307762" cy="491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600"/>
              <a:buFont typeface="Noto Sans Symbols"/>
              <a:buChar char="✔"/>
              <a:defRPr b="1" sz="2600">
                <a:solidFill>
                  <a:srgbClr val="204F55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▪"/>
              <a:defRPr sz="2000">
                <a:solidFill>
                  <a:srgbClr val="204F55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04F55"/>
              </a:buClr>
              <a:buSzPts val="1800"/>
              <a:buChar char="•"/>
              <a:defRPr sz="1800">
                <a:solidFill>
                  <a:srgbClr val="204F55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04F55"/>
              </a:buClr>
              <a:buSzPts val="1800"/>
              <a:buFont typeface="Malgun Gothic"/>
              <a:buChar char="–"/>
              <a:defRPr>
                <a:solidFill>
                  <a:srgbClr val="204F55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600"/>
              <a:buFont typeface="Arial"/>
              <a:buNone/>
              <a:defRPr b="1" sz="3600">
                <a:solidFill>
                  <a:srgbClr val="204F5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1036001" y="2732724"/>
            <a:ext cx="10263369" cy="823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ko-KR"/>
              <a:t>미니프로젝트 5차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CloudWatch </a:t>
            </a:r>
            <a:r>
              <a:rPr lang="ko-KR" sz="3000"/>
              <a:t>로그 </a:t>
            </a:r>
            <a:endParaRPr sz="3000"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427038" y="14017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CloudWatch를 통한 로그</a:t>
            </a:r>
            <a:endParaRPr b="0" sz="2000"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88" y="1844249"/>
            <a:ext cx="9591572" cy="428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SNS 구독 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427038" y="1401763"/>
            <a:ext cx="11241221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SNS 구독 </a:t>
            </a:r>
            <a:endParaRPr b="0" sz="2000"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910713"/>
            <a:ext cx="92964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075" y="4121150"/>
            <a:ext cx="926782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수동승인 단계 파이프 라인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427038" y="1401763"/>
            <a:ext cx="11241221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수동승인 단계가 추가된 파이프라인</a:t>
            </a:r>
            <a:endParaRPr b="0" sz="2000"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13" y="2347950"/>
            <a:ext cx="11763576" cy="28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수동승인 인증 이메일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427038" y="1401763"/>
            <a:ext cx="11241221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파이프라인에서 수동승인에 대한 이메일 및 검토 화면</a:t>
            </a:r>
            <a:endParaRPr b="0" sz="2000"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688" y="1806075"/>
            <a:ext cx="8463926" cy="4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아키텍처 설명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427038" y="14017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아키텍처 설명</a:t>
            </a:r>
            <a:endParaRPr b="0" sz="2000"/>
          </a:p>
        </p:txBody>
      </p:sp>
      <p:sp>
        <p:nvSpPr>
          <p:cNvPr id="232" name="Google Shape;232;p30"/>
          <p:cNvSpPr txBox="1"/>
          <p:nvPr/>
        </p:nvSpPr>
        <p:spPr>
          <a:xfrm>
            <a:off x="6934700" y="1472975"/>
            <a:ext cx="50643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클라이언트 요청 (HTTP 요청)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IGW : 인터넷에서 VPC 내부로 트래픽을 전달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외부 ELB : 외부 요청을 받아 여러 WEB 서버로 부하 분산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WEB : 정적 리소스 처리 및 Back-End API 요청 전달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내부 ELB : WEB에서 오는 요청을 WAS 서버들로 분산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WAS : 비즈니스 로직 처리 및 DB 접근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MySQL : 데이터 저장 및 조회 처리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3" name="Google Shape;233;p30" title="미프 5차 아키텍처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2103387"/>
            <a:ext cx="6598723" cy="42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CI/CD 파이프라인 데모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427038" y="14018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CI/CD 파이프라인 데모 영상</a:t>
            </a:r>
            <a:endParaRPr b="0" sz="2000"/>
          </a:p>
        </p:txBody>
      </p:sp>
      <p:pic>
        <p:nvPicPr>
          <p:cNvPr id="241" name="Google Shape;241;p31" title="ezgif-2d72c24a432dcc6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5" y="1817926"/>
            <a:ext cx="11312351" cy="42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Auto Scaling, LB 데모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2063" y="14018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Auto Scaling, LB 데모 영상</a:t>
            </a:r>
            <a:endParaRPr b="0" sz="2000"/>
          </a:p>
        </p:txBody>
      </p:sp>
      <p:pic>
        <p:nvPicPr>
          <p:cNvPr id="249" name="Google Shape;249;p32" title="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825" y="1798325"/>
            <a:ext cx="7323476" cy="454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5" name="Google Shape;255;p33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CloudWatch 모니터링 데모</a:t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427038" y="14018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CloudWatch 모니터링 데모 영상</a:t>
            </a:r>
            <a:endParaRPr b="0" sz="2000"/>
          </a:p>
        </p:txBody>
      </p:sp>
      <p:pic>
        <p:nvPicPr>
          <p:cNvPr id="257" name="Google Shape;257;p33" title="ezgif.com-animated-gif-mak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50" y="1963550"/>
            <a:ext cx="10372301" cy="41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3" name="Google Shape;263;p34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문제 해결 경험 공유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31200" y="1282950"/>
            <a:ext cx="115296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9845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✔"/>
            </a:pPr>
            <a:r>
              <a:rPr lang="ko-KR" sz="1700">
                <a:solidFill>
                  <a:schemeClr val="dk1"/>
                </a:solidFill>
              </a:rPr>
              <a:t>S3 업로드 실패 문제</a:t>
            </a:r>
            <a:r>
              <a:rPr b="0" lang="ko-KR" sz="1700">
                <a:solidFill>
                  <a:schemeClr val="dk1"/>
                </a:solidFill>
              </a:rPr>
              <a:t>: DB에는 </a:t>
            </a:r>
            <a:r>
              <a:rPr b="0" lang="ko-KR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imageUrl</a:t>
            </a:r>
            <a:r>
              <a:rPr b="0" lang="ko-KR" sz="1700">
                <a:solidFill>
                  <a:schemeClr val="dk1"/>
                </a:solidFill>
              </a:rPr>
              <a:t>이 저장되지만 S3(book 버킷)에 이미지가 업로드되지 않음.</a:t>
            </a:r>
            <a:endParaRPr b="0" sz="17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700">
                <a:solidFill>
                  <a:schemeClr val="dk1"/>
                </a:solidFill>
              </a:rPr>
              <a:t>→ IAM </a:t>
            </a:r>
            <a:r>
              <a:rPr b="0" lang="ko-KR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PutObject</a:t>
            </a:r>
            <a:r>
              <a:rPr b="0" lang="ko-KR" sz="1700">
                <a:solidFill>
                  <a:schemeClr val="dk1"/>
                </a:solidFill>
              </a:rPr>
              <a:t> 권한·리전·자격증명을 점검해 업로드가 정상 동작하도록 수정함.</a:t>
            </a:r>
            <a:endParaRPr b="0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</a:endParaRPr>
          </a:p>
          <a:p>
            <a:pPr indent="-29845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✔"/>
            </a:pPr>
            <a:r>
              <a:rPr lang="ko-KR" sz="1700">
                <a:solidFill>
                  <a:schemeClr val="dk1"/>
                </a:solidFill>
              </a:rPr>
              <a:t>S3 클라이언트 오류</a:t>
            </a:r>
            <a:r>
              <a:rPr b="0" lang="ko-KR" sz="1700">
                <a:solidFill>
                  <a:schemeClr val="dk1"/>
                </a:solidFill>
              </a:rPr>
              <a:t>: </a:t>
            </a:r>
            <a:r>
              <a:rPr b="0" lang="ko-KR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amazonS3</a:t>
            </a:r>
            <a:r>
              <a:rPr b="0" lang="ko-KR" sz="1700">
                <a:solidFill>
                  <a:schemeClr val="dk1"/>
                </a:solidFill>
              </a:rPr>
              <a:t> 심볼 해결 불가 및 </a:t>
            </a:r>
            <a:r>
              <a:rPr b="0" lang="ko-KR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deleteObject</a:t>
            </a:r>
            <a:r>
              <a:rPr b="0" lang="ko-KR" sz="1700">
                <a:solidFill>
                  <a:schemeClr val="dk1"/>
                </a:solidFill>
              </a:rPr>
              <a:t> 메서드 오류 발생.</a:t>
            </a:r>
            <a:endParaRPr b="0" sz="17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700">
                <a:solidFill>
                  <a:schemeClr val="dk1"/>
                </a:solidFill>
              </a:rPr>
              <a:t>→ S3 SDK 의존성과 AmazonS3 Bean을 등록하고, 객체 key 기준으로 로직을 수정함.</a:t>
            </a:r>
            <a:endParaRPr b="0" sz="17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</a:endParaRPr>
          </a:p>
          <a:p>
            <a:pPr indent="-33655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✔"/>
            </a:pPr>
            <a:r>
              <a:rPr lang="ko-KR" sz="1700">
                <a:solidFill>
                  <a:schemeClr val="dk1"/>
                </a:solidFill>
              </a:rPr>
              <a:t>DB 포트/보안 그룹 문제</a:t>
            </a:r>
            <a:r>
              <a:rPr b="0" lang="ko-KR" sz="1700">
                <a:solidFill>
                  <a:schemeClr val="dk1"/>
                </a:solidFill>
              </a:rPr>
              <a:t>: RDS 보안그룹에 3306 인바운드 규칙이 없어 통신 차단.</a:t>
            </a:r>
            <a:endParaRPr b="0" sz="17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700">
                <a:solidFill>
                  <a:schemeClr val="dk1"/>
                </a:solidFill>
              </a:rPr>
              <a:t>→ </a:t>
            </a:r>
            <a:r>
              <a:rPr b="0" lang="ko-KR" sz="1700">
                <a:solidFill>
                  <a:schemeClr val="dk1"/>
                </a:solidFill>
              </a:rPr>
              <a:t>Back-End EC2 보안그룹 규칙 추가 후, 연결 확인함.</a:t>
            </a:r>
            <a:endParaRPr b="0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</a:endParaRPr>
          </a:p>
          <a:p>
            <a:pPr indent="-33655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✔"/>
            </a:pPr>
            <a:r>
              <a:rPr lang="ko-KR" sz="1700">
                <a:solidFill>
                  <a:schemeClr val="dk1"/>
                </a:solidFill>
              </a:rPr>
              <a:t>DB 초기 생성 문제</a:t>
            </a:r>
            <a:r>
              <a:rPr b="0" lang="ko-KR" sz="1700">
                <a:solidFill>
                  <a:schemeClr val="dk1"/>
                </a:solidFill>
              </a:rPr>
              <a:t>: JPA는 테이블만 자동 생성하고, DB는 생성하지 않음.</a:t>
            </a:r>
            <a:endParaRPr b="0" sz="17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700">
                <a:solidFill>
                  <a:schemeClr val="dk1"/>
                </a:solidFill>
              </a:rPr>
              <a:t>→ library DB 수동 생성 후, 정상 동작 확인함.</a:t>
            </a:r>
            <a:endParaRPr b="0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</a:endParaRPr>
          </a:p>
          <a:p>
            <a:pPr indent="-29845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✔"/>
            </a:pPr>
            <a:r>
              <a:rPr lang="ko-KR" sz="1700">
                <a:solidFill>
                  <a:schemeClr val="dk1"/>
                </a:solidFill>
              </a:rPr>
              <a:t>배포 시 BlockTraffic/AllowTraffic 지연 문제</a:t>
            </a:r>
            <a:r>
              <a:rPr b="0" lang="ko-KR" sz="1700">
                <a:solidFill>
                  <a:schemeClr val="dk1"/>
                </a:solidFill>
              </a:rPr>
              <a:t>: 드레이닝과 Health 체크가 '프로젝트 규모'에 비해 지나치게 엄격함.</a:t>
            </a:r>
            <a:endParaRPr b="0" sz="17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700">
                <a:solidFill>
                  <a:schemeClr val="dk1"/>
                </a:solidFill>
              </a:rPr>
              <a:t>→ 드레이닝 시간을 300초에서 30초로 줄이고 Health Check 기준을 완화해 배포 시간을 단축함.</a:t>
            </a:r>
            <a:endParaRPr b="0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CI/CD 기본 구축 및 Git Repositories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27038" y="1352282"/>
            <a:ext cx="11241221" cy="5140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GitHub에 저장된 buildspec.yml 파일 </a:t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679" y="6243748"/>
            <a:ext cx="2367786" cy="20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756" y="6148756"/>
            <a:ext cx="2445522" cy="29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 title="제목 없음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722" y="1745469"/>
            <a:ext cx="2256528" cy="465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 title="제목 없음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4800" y="1745463"/>
            <a:ext cx="2498600" cy="46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CI/CD 기본 구축 및 Git Repositories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27038" y="1352282"/>
            <a:ext cx="11241300" cy="5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GitHub에 저장된 buildspec.yml 파일 </a:t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679" y="6243748"/>
            <a:ext cx="2367786" cy="20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756" y="6148756"/>
            <a:ext cx="2445522" cy="29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150" y="1705937"/>
            <a:ext cx="2795749" cy="44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6097" y="1705922"/>
            <a:ext cx="3809005" cy="4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파이프라인 설계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27038" y="1401763"/>
            <a:ext cx="11241221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AWS CodePipeline</a:t>
            </a:r>
            <a:endParaRPr b="0" sz="20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50" y="2549013"/>
            <a:ext cx="11593702" cy="27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인스턴스 목록 및 동작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427038" y="1401763"/>
            <a:ext cx="11241221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생성된 인스턴스의 목록</a:t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  <a:p>
            <a:pPr indent="-228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None/>
            </a:pPr>
            <a:r>
              <a:t/>
            </a:r>
            <a:endParaRPr b="0" sz="2000"/>
          </a:p>
          <a:p>
            <a:pPr indent="-355600" lvl="0" marL="355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인스턴스에서 동작 중인 CodeDeploy Agent 화면</a:t>
            </a:r>
            <a:endParaRPr b="0" sz="20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4488600"/>
            <a:ext cx="5269151" cy="164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50" y="4488600"/>
            <a:ext cx="5517836" cy="1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00" y="1864038"/>
            <a:ext cx="10687100" cy="19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11469950" y="6492875"/>
            <a:ext cx="59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77800" y="144035"/>
            <a:ext cx="10515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웹 서비스 화면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427038" y="14017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인스턴스에서 실행 중인 웹 서비스 화면</a:t>
            </a:r>
            <a:endParaRPr b="0" sz="2000"/>
          </a:p>
        </p:txBody>
      </p:sp>
      <p:pic>
        <p:nvPicPr>
          <p:cNvPr id="163" name="Google Shape;163;p22" title="gif_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650" y="1814575"/>
            <a:ext cx="6898099" cy="45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CloudWatch Agent의 상태 확인 및 로그 </a:t>
            </a:r>
            <a:r>
              <a:rPr lang="ko-KR" sz="3000"/>
              <a:t>그룹</a:t>
            </a:r>
            <a:endParaRPr sz="3000"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27038" y="1401763"/>
            <a:ext cx="11241221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CloudWatch Agent의 상태 확인 및 수집된 로그 그룹 </a:t>
            </a:r>
            <a:endParaRPr b="0" sz="2000"/>
          </a:p>
        </p:txBody>
      </p:sp>
      <p:pic>
        <p:nvPicPr>
          <p:cNvPr id="171" name="Google Shape;171;p23" title="스크린샷 2025-12-23 1058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100" y="2241675"/>
            <a:ext cx="6316851" cy="341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50" y="2241675"/>
            <a:ext cx="4579354" cy="11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50" y="3634650"/>
            <a:ext cx="4505702" cy="20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Auto Scaling Group</a:t>
            </a:r>
            <a:r>
              <a:rPr lang="ko-KR" sz="3000"/>
              <a:t>의 Deploy</a:t>
            </a:r>
            <a:endParaRPr sz="3000"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427038" y="1409691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Auto Scaling Group에 대해 </a:t>
            </a:r>
            <a:r>
              <a:rPr b="0" lang="ko-KR" sz="2000"/>
              <a:t>Deploy</a:t>
            </a:r>
            <a:endParaRPr b="0" sz="2000"/>
          </a:p>
        </p:txBody>
      </p:sp>
      <p:pic>
        <p:nvPicPr>
          <p:cNvPr id="181" name="Google Shape;181;p24" title="스크린샷 2025-12-23 1054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25" y="1941900"/>
            <a:ext cx="5232928" cy="40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 title="스크린샷 2025-12-23 1055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56" y="1941900"/>
            <a:ext cx="5212516" cy="4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11469950" y="6492875"/>
            <a:ext cx="595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177800" y="144035"/>
            <a:ext cx="10515600" cy="75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3000"/>
              <a:buFont typeface="Arial"/>
              <a:buNone/>
            </a:pPr>
            <a:r>
              <a:rPr lang="ko-KR" sz="3000"/>
              <a:t>Auto Scaling </a:t>
            </a:r>
            <a:r>
              <a:rPr lang="ko-KR" sz="3000"/>
              <a:t>인스턴스</a:t>
            </a:r>
            <a:endParaRPr sz="3000"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427038" y="1401763"/>
            <a:ext cx="11241300" cy="5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F55"/>
              </a:buClr>
              <a:buSzPts val="2000"/>
              <a:buFont typeface="Noto Sans Symbols"/>
              <a:buChar char="✔"/>
            </a:pPr>
            <a:r>
              <a:rPr b="0" lang="ko-KR" sz="2000"/>
              <a:t>Auto Scaling의 크기만큼 실행 중인 인스턴스의 목록 </a:t>
            </a:r>
            <a:endParaRPr b="0" sz="2000"/>
          </a:p>
        </p:txBody>
      </p:sp>
      <p:pic>
        <p:nvPicPr>
          <p:cNvPr id="190" name="Google Shape;190;p25" title="스크린샷 2025-12-23 1039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2578475"/>
            <a:ext cx="5531048" cy="24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 title="스크린샷 2025-12-23 1042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350" y="2580213"/>
            <a:ext cx="6046342" cy="27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